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0" autoAdjust="0"/>
  </p:normalViewPr>
  <p:slideViewPr>
    <p:cSldViewPr>
      <p:cViewPr varScale="1">
        <p:scale>
          <a:sx n="79" d="100"/>
          <a:sy n="79" d="100"/>
        </p:scale>
        <p:origin x="-1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F9B109-8498-4F61-89AB-77462C056B1C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3681EF87-45B7-4DD7-8683-EDB64CECA2B1}">
      <dgm:prSet phldrT="[Text]" custT="1"/>
      <dgm:spPr>
        <a:xfrm>
          <a:off x="90643" y="161239"/>
          <a:ext cx="3796390" cy="2018025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sz="28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съвременна комплексна поддръжка</a:t>
          </a:r>
          <a:endParaRPr lang="bg-BG" sz="28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gm:t>
    </dgm:pt>
    <dgm:pt modelId="{DCFC4BDE-C572-444C-8B14-E8E8E7217FC0}" type="parTrans" cxnId="{4CA4A085-9E74-4262-B0EB-FFA23092BE4D}">
      <dgm:prSet/>
      <dgm:spPr/>
      <dgm:t>
        <a:bodyPr/>
        <a:lstStyle/>
        <a:p>
          <a:endParaRPr lang="bg-BG"/>
        </a:p>
      </dgm:t>
    </dgm:pt>
    <dgm:pt modelId="{C288AB2B-EDE9-4F43-92B8-C436563D2234}" type="sibTrans" cxnId="{4CA4A085-9E74-4262-B0EB-FFA23092BE4D}">
      <dgm:prSet/>
      <dgm:spPr/>
      <dgm:t>
        <a:bodyPr/>
        <a:lstStyle/>
        <a:p>
          <a:endParaRPr lang="bg-BG"/>
        </a:p>
      </dgm:t>
    </dgm:pt>
    <dgm:pt modelId="{069EF6BD-F7D2-407C-A456-C56745467D80}">
      <dgm:prSet phldrT="[Text]" custT="1"/>
      <dgm:spPr>
        <a:xfrm>
          <a:off x="5404584" y="161239"/>
          <a:ext cx="3689374" cy="2018025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sz="28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социална общност</a:t>
          </a:r>
          <a:endParaRPr lang="bg-BG" sz="28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gm:t>
    </dgm:pt>
    <dgm:pt modelId="{CFB76CCC-648B-45A7-A460-286C8D291918}" type="parTrans" cxnId="{B9B2F7CC-E48E-40ED-BB13-E8F607178D78}">
      <dgm:prSet/>
      <dgm:spPr/>
      <dgm:t>
        <a:bodyPr/>
        <a:lstStyle/>
        <a:p>
          <a:endParaRPr lang="bg-BG"/>
        </a:p>
      </dgm:t>
    </dgm:pt>
    <dgm:pt modelId="{B5D97EA4-41EE-4D14-A667-CC6642AE7234}" type="sibTrans" cxnId="{B9B2F7CC-E48E-40ED-BB13-E8F607178D78}">
      <dgm:prSet/>
      <dgm:spPr/>
      <dgm:t>
        <a:bodyPr/>
        <a:lstStyle/>
        <a:p>
          <a:endParaRPr lang="bg-BG"/>
        </a:p>
      </dgm:t>
    </dgm:pt>
    <dgm:pt modelId="{E5BFB440-6C8A-40F0-BA22-79A66E5A656E}">
      <dgm:prSet phldrT="[Text]" custT="1"/>
      <dgm:spPr>
        <a:xfrm>
          <a:off x="116474" y="2969570"/>
          <a:ext cx="3697466" cy="2018025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sz="28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 удобства за спорт, храна, пазаруване</a:t>
          </a:r>
          <a:endParaRPr lang="bg-BG" sz="28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gm:t>
    </dgm:pt>
    <dgm:pt modelId="{B8F68879-31D9-4F5A-A416-B6EF297C4CE1}" type="parTrans" cxnId="{7FAA9881-2516-4B04-8811-AB0E4FB6B405}">
      <dgm:prSet/>
      <dgm:spPr/>
      <dgm:t>
        <a:bodyPr/>
        <a:lstStyle/>
        <a:p>
          <a:endParaRPr lang="bg-BG"/>
        </a:p>
      </dgm:t>
    </dgm:pt>
    <dgm:pt modelId="{D4E2DE16-E0AF-4CFE-82BD-330DD76A5CAD}" type="sibTrans" cxnId="{7FAA9881-2516-4B04-8811-AB0E4FB6B405}">
      <dgm:prSet/>
      <dgm:spPr/>
      <dgm:t>
        <a:bodyPr/>
        <a:lstStyle/>
        <a:p>
          <a:endParaRPr lang="bg-BG"/>
        </a:p>
      </dgm:t>
    </dgm:pt>
    <dgm:pt modelId="{22A3D946-7614-4067-AA60-781B1E81DAF2}">
      <dgm:prSet phldrT="[Text]" custT="1"/>
      <dgm:spPr>
        <a:xfrm>
          <a:off x="5404574" y="2969570"/>
          <a:ext cx="3668326" cy="2018025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sz="28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условия за свободна детска активност        на открито</a:t>
          </a:r>
          <a:endParaRPr lang="bg-BG" sz="28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gm:t>
    </dgm:pt>
    <dgm:pt modelId="{84934844-BDB2-4171-B8CC-9869B451C8DD}" type="parTrans" cxnId="{45CC182B-3869-4592-8960-44B07C5DF2C0}">
      <dgm:prSet/>
      <dgm:spPr/>
      <dgm:t>
        <a:bodyPr/>
        <a:lstStyle/>
        <a:p>
          <a:endParaRPr lang="bg-BG"/>
        </a:p>
      </dgm:t>
    </dgm:pt>
    <dgm:pt modelId="{F6704AEF-B2D6-422E-8E42-CCF5F5E77117}" type="sibTrans" cxnId="{45CC182B-3869-4592-8960-44B07C5DF2C0}">
      <dgm:prSet/>
      <dgm:spPr/>
      <dgm:t>
        <a:bodyPr/>
        <a:lstStyle/>
        <a:p>
          <a:endParaRPr lang="bg-BG"/>
        </a:p>
      </dgm:t>
    </dgm:pt>
    <dgm:pt modelId="{64E8D173-B363-473F-8302-20B170B73531}" type="pres">
      <dgm:prSet presAssocID="{14F9B109-8498-4F61-89AB-77462C056B1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3D45DF8C-279B-43F2-89FA-6DE5B3C65749}" type="pres">
      <dgm:prSet presAssocID="{14F9B109-8498-4F61-89AB-77462C056B1C}" presName="diamond" presStyleLbl="bgShp" presStyleIdx="0" presStyleCnt="1" custLinFactNeighborX="573"/>
      <dgm:spPr>
        <a:xfrm>
          <a:off x="2041191" y="0"/>
          <a:ext cx="5174424" cy="5174424"/>
        </a:xfrm>
        <a:prstGeom prst="diamond">
          <a:avLst/>
        </a:prstGeom>
        <a:solidFill>
          <a:srgbClr val="94C600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bg-BG"/>
        </a:p>
      </dgm:t>
    </dgm:pt>
    <dgm:pt modelId="{2FCC6030-2BE9-4C7A-AF7D-1374B854A76B}" type="pres">
      <dgm:prSet presAssocID="{14F9B109-8498-4F61-89AB-77462C056B1C}" presName="quad1" presStyleLbl="node1" presStyleIdx="0" presStyleCnt="4" custScaleX="188124" custLinFactNeighborX="-75484" custLinFactNeighborY="-163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A37B6B81-8368-472F-9468-8D29E79C554A}" type="pres">
      <dgm:prSet presAssocID="{14F9B109-8498-4F61-89AB-77462C056B1C}" presName="quad2" presStyleLbl="node1" presStyleIdx="1" presStyleCnt="4" custScaleX="182821" custLinFactNeighborX="77496" custLinFactNeighborY="-163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357DD3E-75A1-4EAD-AF76-31E4A280EC36}" type="pres">
      <dgm:prSet presAssocID="{14F9B109-8498-4F61-89AB-77462C056B1C}" presName="quad3" presStyleLbl="node1" presStyleIdx="2" presStyleCnt="4" custScaleX="183222" custLinFactNeighborX="-76655" custLinFactNeighborY="151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E44960B-F810-4898-A2D1-197565E49692}" type="pres">
      <dgm:prSet presAssocID="{14F9B109-8498-4F61-89AB-77462C056B1C}" presName="quad4" presStyleLbl="node1" presStyleIdx="3" presStyleCnt="4" custScaleX="181778" custLinFactNeighborX="76974" custLinFactNeighborY="151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5CC182B-3869-4592-8960-44B07C5DF2C0}" srcId="{14F9B109-8498-4F61-89AB-77462C056B1C}" destId="{22A3D946-7614-4067-AA60-781B1E81DAF2}" srcOrd="3" destOrd="0" parTransId="{84934844-BDB2-4171-B8CC-9869B451C8DD}" sibTransId="{F6704AEF-B2D6-422E-8E42-CCF5F5E77117}"/>
    <dgm:cxn modelId="{7FAA9881-2516-4B04-8811-AB0E4FB6B405}" srcId="{14F9B109-8498-4F61-89AB-77462C056B1C}" destId="{E5BFB440-6C8A-40F0-BA22-79A66E5A656E}" srcOrd="2" destOrd="0" parTransId="{B8F68879-31D9-4F5A-A416-B6EF297C4CE1}" sibTransId="{D4E2DE16-E0AF-4CFE-82BD-330DD76A5CAD}"/>
    <dgm:cxn modelId="{DCFC4858-7818-43EE-85B9-A8CF9AA95AAC}" type="presOf" srcId="{3681EF87-45B7-4DD7-8683-EDB64CECA2B1}" destId="{2FCC6030-2BE9-4C7A-AF7D-1374B854A76B}" srcOrd="0" destOrd="0" presId="urn:microsoft.com/office/officeart/2005/8/layout/matrix3"/>
    <dgm:cxn modelId="{B9B2F7CC-E48E-40ED-BB13-E8F607178D78}" srcId="{14F9B109-8498-4F61-89AB-77462C056B1C}" destId="{069EF6BD-F7D2-407C-A456-C56745467D80}" srcOrd="1" destOrd="0" parTransId="{CFB76CCC-648B-45A7-A460-286C8D291918}" sibTransId="{B5D97EA4-41EE-4D14-A667-CC6642AE7234}"/>
    <dgm:cxn modelId="{9CDD9983-DD93-4520-9895-FEFFE3E1AF64}" type="presOf" srcId="{E5BFB440-6C8A-40F0-BA22-79A66E5A656E}" destId="{D357DD3E-75A1-4EAD-AF76-31E4A280EC36}" srcOrd="0" destOrd="0" presId="urn:microsoft.com/office/officeart/2005/8/layout/matrix3"/>
    <dgm:cxn modelId="{F5578FF6-D76E-4447-B01B-F7B560C128FF}" type="presOf" srcId="{069EF6BD-F7D2-407C-A456-C56745467D80}" destId="{A37B6B81-8368-472F-9468-8D29E79C554A}" srcOrd="0" destOrd="0" presId="urn:microsoft.com/office/officeart/2005/8/layout/matrix3"/>
    <dgm:cxn modelId="{69155562-2063-4A94-9626-9AC877D646CD}" type="presOf" srcId="{22A3D946-7614-4067-AA60-781B1E81DAF2}" destId="{4E44960B-F810-4898-A2D1-197565E49692}" srcOrd="0" destOrd="0" presId="urn:microsoft.com/office/officeart/2005/8/layout/matrix3"/>
    <dgm:cxn modelId="{2FBF2F27-07E9-4FE1-8247-97268E602116}" type="presOf" srcId="{14F9B109-8498-4F61-89AB-77462C056B1C}" destId="{64E8D173-B363-473F-8302-20B170B73531}" srcOrd="0" destOrd="0" presId="urn:microsoft.com/office/officeart/2005/8/layout/matrix3"/>
    <dgm:cxn modelId="{4CA4A085-9E74-4262-B0EB-FFA23092BE4D}" srcId="{14F9B109-8498-4F61-89AB-77462C056B1C}" destId="{3681EF87-45B7-4DD7-8683-EDB64CECA2B1}" srcOrd="0" destOrd="0" parTransId="{DCFC4BDE-C572-444C-8B14-E8E8E7217FC0}" sibTransId="{C288AB2B-EDE9-4F43-92B8-C436563D2234}"/>
    <dgm:cxn modelId="{F1B75C97-12F5-41BD-9E44-D8C78C7784E6}" type="presParOf" srcId="{64E8D173-B363-473F-8302-20B170B73531}" destId="{3D45DF8C-279B-43F2-89FA-6DE5B3C65749}" srcOrd="0" destOrd="0" presId="urn:microsoft.com/office/officeart/2005/8/layout/matrix3"/>
    <dgm:cxn modelId="{994E410A-161B-4DAF-895B-9A9019025B20}" type="presParOf" srcId="{64E8D173-B363-473F-8302-20B170B73531}" destId="{2FCC6030-2BE9-4C7A-AF7D-1374B854A76B}" srcOrd="1" destOrd="0" presId="urn:microsoft.com/office/officeart/2005/8/layout/matrix3"/>
    <dgm:cxn modelId="{6443B41F-A033-4CC7-A109-9D2057B5D3BC}" type="presParOf" srcId="{64E8D173-B363-473F-8302-20B170B73531}" destId="{A37B6B81-8368-472F-9468-8D29E79C554A}" srcOrd="2" destOrd="0" presId="urn:microsoft.com/office/officeart/2005/8/layout/matrix3"/>
    <dgm:cxn modelId="{60BE8616-FDEC-4A98-B43B-5EA55A34071B}" type="presParOf" srcId="{64E8D173-B363-473F-8302-20B170B73531}" destId="{D357DD3E-75A1-4EAD-AF76-31E4A280EC36}" srcOrd="3" destOrd="0" presId="urn:microsoft.com/office/officeart/2005/8/layout/matrix3"/>
    <dgm:cxn modelId="{65992B2C-44A0-47A2-88FF-5E75F5EB2D33}" type="presParOf" srcId="{64E8D173-B363-473F-8302-20B170B73531}" destId="{4E44960B-F810-4898-A2D1-197565E4969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5DF8C-279B-43F2-89FA-6DE5B3C65749}">
      <dsp:nvSpPr>
        <dsp:cNvPr id="0" name=""/>
        <dsp:cNvSpPr/>
      </dsp:nvSpPr>
      <dsp:spPr>
        <a:xfrm>
          <a:off x="1732850" y="0"/>
          <a:ext cx="4149080" cy="4149080"/>
        </a:xfrm>
        <a:prstGeom prst="diamond">
          <a:avLst/>
        </a:prstGeom>
        <a:solidFill>
          <a:srgbClr val="94C600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CC6030-2BE9-4C7A-AF7D-1374B854A76B}">
      <dsp:nvSpPr>
        <dsp:cNvPr id="0" name=""/>
        <dsp:cNvSpPr/>
      </dsp:nvSpPr>
      <dsp:spPr>
        <a:xfrm>
          <a:off x="168816" y="129289"/>
          <a:ext cx="3044111" cy="1618141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съвременна комплексна поддръжка</a:t>
          </a:r>
          <a:endParaRPr lang="bg-BG" sz="2800" kern="12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sp:txBody>
      <dsp:txXfrm>
        <a:off x="247807" y="208280"/>
        <a:ext cx="2886129" cy="1460159"/>
      </dsp:txXfrm>
    </dsp:sp>
    <dsp:sp modelId="{A37B6B81-8368-472F-9468-8D29E79C554A}">
      <dsp:nvSpPr>
        <dsp:cNvPr id="0" name=""/>
        <dsp:cNvSpPr/>
      </dsp:nvSpPr>
      <dsp:spPr>
        <a:xfrm>
          <a:off x="4429767" y="129289"/>
          <a:ext cx="2958301" cy="1618141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социална общност</a:t>
          </a:r>
          <a:endParaRPr lang="bg-BG" sz="2800" kern="12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sp:txBody>
      <dsp:txXfrm>
        <a:off x="4508758" y="208280"/>
        <a:ext cx="2800319" cy="1460159"/>
      </dsp:txXfrm>
    </dsp:sp>
    <dsp:sp modelId="{D357DD3E-75A1-4EAD-AF76-31E4A280EC36}">
      <dsp:nvSpPr>
        <dsp:cNvPr id="0" name=""/>
        <dsp:cNvSpPr/>
      </dsp:nvSpPr>
      <dsp:spPr>
        <a:xfrm>
          <a:off x="189528" y="2381131"/>
          <a:ext cx="2964790" cy="1618141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 удобства за спорт, храна, пазаруване</a:t>
          </a:r>
          <a:endParaRPr lang="bg-BG" sz="2800" kern="12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sp:txBody>
      <dsp:txXfrm>
        <a:off x="268519" y="2460122"/>
        <a:ext cx="2806808" cy="1460159"/>
      </dsp:txXfrm>
    </dsp:sp>
    <dsp:sp modelId="{4E44960B-F810-4898-A2D1-197565E49692}">
      <dsp:nvSpPr>
        <dsp:cNvPr id="0" name=""/>
        <dsp:cNvSpPr/>
      </dsp:nvSpPr>
      <dsp:spPr>
        <a:xfrm>
          <a:off x="4429758" y="2381131"/>
          <a:ext cx="2941424" cy="1618141"/>
        </a:xfrm>
        <a:prstGeom prst="roundRect">
          <a:avLst/>
        </a:prstGeom>
        <a:solidFill>
          <a:srgbClr val="94C60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>
              <a:solidFill>
                <a:sysClr val="window" lastClr="FFFFFF"/>
              </a:solidFill>
              <a:latin typeface="Times New Roman"/>
              <a:ea typeface="+mn-ea"/>
              <a:cs typeface="+mn-cs"/>
            </a:rPr>
            <a:t>условия за свободна детска активност        на открито</a:t>
          </a:r>
          <a:endParaRPr lang="bg-BG" sz="2800" kern="1200" dirty="0">
            <a:solidFill>
              <a:sysClr val="window" lastClr="FFFFFF"/>
            </a:solidFill>
            <a:latin typeface="Times New Roman"/>
            <a:ea typeface="+mn-ea"/>
            <a:cs typeface="+mn-cs"/>
          </a:endParaRPr>
        </a:p>
      </dsp:txBody>
      <dsp:txXfrm>
        <a:off x="4508749" y="2460122"/>
        <a:ext cx="2783442" cy="1460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23905FB-158F-4BE5-AD22-B6E4537E134F}" type="datetimeFigureOut">
              <a:rPr lang="bg-BG" smtClean="0"/>
              <a:t>08.11.2012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30FD88C-4D4A-440B-BC5C-A3499F0E7D10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9739" y="981442"/>
            <a:ext cx="3679339" cy="12954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bridge to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the World Real Estate Market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Irena\My Documents\FIABCI\FIABCI 2012\logo fiabci\Copy of Copie de FIABCI logo - 2 colo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410" y="3429000"/>
            <a:ext cx="3649998" cy="228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-11951" y="2276872"/>
            <a:ext cx="4594410" cy="2297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 </a:t>
            </a:r>
            <a:r>
              <a:rPr lang="bg-BG" dirty="0" smtClean="0"/>
              <a:t>ПАЗАРЪТ НА ВАКАНЦИОННИ ИМОТИ </a:t>
            </a:r>
          </a:p>
          <a:p>
            <a:r>
              <a:rPr lang="bg-BG" dirty="0" smtClean="0"/>
              <a:t>В БЪЛГАРИЯ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BalREc</a:t>
            </a:r>
            <a:r>
              <a:rPr lang="en-US" dirty="0" smtClean="0"/>
              <a:t> - 2012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0010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8838" y="332656"/>
            <a:ext cx="4717618" cy="1143000"/>
          </a:xfrm>
        </p:spPr>
        <p:txBody>
          <a:bodyPr/>
          <a:lstStyle/>
          <a:p>
            <a:pPr algn="ctr"/>
            <a:r>
              <a:rPr lang="bg-BG" dirty="0" smtClean="0"/>
              <a:t>България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8838" y="1600200"/>
            <a:ext cx="4717618" cy="33409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 smtClean="0"/>
              <a:t>Територия – 110 994 кв.км.</a:t>
            </a:r>
          </a:p>
          <a:p>
            <a:pPr marL="0" indent="0">
              <a:buNone/>
            </a:pP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Население - 7 364 570 души</a:t>
            </a:r>
            <a:endParaRPr lang="en-US" dirty="0" smtClean="0"/>
          </a:p>
          <a:p>
            <a:pPr marL="0" indent="0">
              <a:buNone/>
            </a:pPr>
            <a:r>
              <a:rPr lang="bg-BG" dirty="0" smtClean="0"/>
              <a:t>София–около 1 400 000 души</a:t>
            </a:r>
          </a:p>
          <a:p>
            <a:pPr marL="0" indent="0">
              <a:buNone/>
            </a:pPr>
            <a:r>
              <a:rPr lang="bg-BG" dirty="0" smtClean="0"/>
              <a:t>Банско – 8645 души</a:t>
            </a:r>
          </a:p>
          <a:p>
            <a:pPr marL="0" indent="0">
              <a:buNone/>
            </a:pPr>
            <a:r>
              <a:rPr lang="bg-BG" dirty="0" smtClean="0"/>
              <a:t>Варна – около 335 000 души</a:t>
            </a:r>
          </a:p>
          <a:p>
            <a:pPr marL="0" indent="0">
              <a:buNone/>
            </a:pPr>
            <a:r>
              <a:rPr lang="bg-BG" dirty="0" smtClean="0"/>
              <a:t>Бургас – около 229 000 души</a:t>
            </a:r>
          </a:p>
          <a:p>
            <a:pPr marL="0" indent="0">
              <a:buNone/>
            </a:pPr>
            <a:r>
              <a:rPr lang="bg-BG" dirty="0" smtClean="0"/>
              <a:t>Пловдив–около 338 000 души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83568" y="5013176"/>
            <a:ext cx="7848872" cy="1224136"/>
          </a:xfrm>
        </p:spPr>
        <p:txBody>
          <a:bodyPr/>
          <a:lstStyle/>
          <a:p>
            <a:endParaRPr lang="bg-BG" dirty="0" smtClean="0"/>
          </a:p>
          <a:p>
            <a:endParaRPr lang="bg-BG" dirty="0"/>
          </a:p>
        </p:txBody>
      </p:sp>
      <p:pic>
        <p:nvPicPr>
          <p:cNvPr id="2053" name="Picture 5" descr="C:\Documents and Settings\Irena\My Documents\FIABCI\FIABCI 2012\Pirin Golf Activities October 2012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58838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11560" y="5013176"/>
            <a:ext cx="792088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bg-BG" dirty="0" smtClean="0"/>
              <a:t>НАРАСТВАНЕ НА ГЪСТОТАТА НА НАСЕЛЕНИЕТО ПО ВРЕМЕ НА ТУРИСТИЧЕСКИТЕ СЕЗОНИ С МЕЖДУ     30 И 100%, а в гр.Банско и до 300%.</a:t>
            </a:r>
          </a:p>
        </p:txBody>
      </p:sp>
    </p:spTree>
    <p:extLst>
      <p:ext uri="{BB962C8B-B14F-4D97-AF65-F5344CB8AC3E}">
        <p14:creationId xmlns:p14="http://schemas.microsoft.com/office/powerpoint/2010/main" val="256580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ЧУЖДЕСТРАННИ ИНВЕСТИЦИИ В СТРАНАТА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4293096"/>
            <a:ext cx="7776864" cy="1907656"/>
          </a:xfrm>
        </p:spPr>
        <p:txBody>
          <a:bodyPr/>
          <a:lstStyle/>
          <a:p>
            <a:r>
              <a:rPr lang="bg-BG" dirty="0" smtClean="0"/>
              <a:t>НЕДВИЖИМИ ИМОТИ</a:t>
            </a:r>
            <a:endParaRPr lang="bg-BG" dirty="0" smtClean="0"/>
          </a:p>
          <a:p>
            <a:r>
              <a:rPr lang="bg-BG" dirty="0" smtClean="0"/>
              <a:t>СТРОИТЕЛСТВО</a:t>
            </a:r>
            <a:endParaRPr lang="bg-BG" dirty="0" smtClean="0"/>
          </a:p>
          <a:p>
            <a:r>
              <a:rPr lang="bg-BG" dirty="0" smtClean="0"/>
              <a:t>ФИНАНСИ</a:t>
            </a:r>
            <a:endParaRPr lang="bg-BG" dirty="0" smtClean="0"/>
          </a:p>
          <a:p>
            <a:r>
              <a:rPr lang="bg-BG" dirty="0" smtClean="0"/>
              <a:t>ПРЕРАБОТВАТЕЛНА ПРОМИШЛЕНОСТ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7544" y="2276872"/>
            <a:ext cx="8136904" cy="1944216"/>
          </a:xfrm>
        </p:spPr>
        <p:txBody>
          <a:bodyPr>
            <a:normAutofit fontScale="92500" lnSpcReduction="10000"/>
          </a:bodyPr>
          <a:lstStyle/>
          <a:p>
            <a:pPr marL="68580" indent="0" algn="just">
              <a:buNone/>
            </a:pPr>
            <a:r>
              <a:rPr lang="ru-RU" dirty="0" smtClean="0"/>
              <a:t>По данни на </a:t>
            </a:r>
            <a:r>
              <a:rPr lang="ru-RU" dirty="0"/>
              <a:t>Българската агенция за </a:t>
            </a:r>
            <a:r>
              <a:rPr lang="ru-RU" dirty="0" smtClean="0"/>
              <a:t>инвестиции през </a:t>
            </a:r>
            <a:r>
              <a:rPr lang="ru-RU" dirty="0"/>
              <a:t>последните три години </a:t>
            </a:r>
            <a:r>
              <a:rPr lang="ru-RU" dirty="0" smtClean="0"/>
              <a:t>преките чуждестранни </a:t>
            </a:r>
            <a:r>
              <a:rPr lang="ru-RU" dirty="0"/>
              <a:t>инвестиции в </a:t>
            </a:r>
            <a:r>
              <a:rPr lang="ru-RU" dirty="0" smtClean="0"/>
              <a:t>България са достигали размери над        21 </a:t>
            </a:r>
            <a:r>
              <a:rPr lang="ru-RU" dirty="0"/>
              <a:t>милиарда </a:t>
            </a:r>
            <a:r>
              <a:rPr lang="ru-RU" dirty="0" smtClean="0"/>
              <a:t>евро, т.е. две </a:t>
            </a:r>
            <a:r>
              <a:rPr lang="ru-RU" dirty="0"/>
              <a:t>трети от чуждестранните инвестиции, постъпили в България от 1990 година </a:t>
            </a:r>
            <a:r>
              <a:rPr lang="ru-RU" dirty="0" smtClean="0"/>
              <a:t>досега.</a:t>
            </a:r>
            <a:endParaRPr lang="ru-RU" dirty="0"/>
          </a:p>
          <a:p>
            <a:pPr marL="6858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8670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15616" y="836712"/>
            <a:ext cx="7128792" cy="864096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bg-BG" sz="3200" dirty="0" smtClean="0">
                <a:solidFill>
                  <a:schemeClr val="accent1"/>
                </a:solidFill>
              </a:rPr>
              <a:t>СКИ КУРОРТИ В БЪЛГАРИЯ</a:t>
            </a:r>
            <a:endParaRPr lang="bg-BG" sz="32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220072" y="1340768"/>
            <a:ext cx="3384376" cy="4680519"/>
          </a:xfrm>
        </p:spPr>
        <p:txBody>
          <a:bodyPr>
            <a:normAutofit lnSpcReduction="10000"/>
          </a:bodyPr>
          <a:lstStyle/>
          <a:p>
            <a:endParaRPr lang="bg-BG" dirty="0" smtClean="0"/>
          </a:p>
          <a:p>
            <a:r>
              <a:rPr lang="bg-BG" dirty="0" smtClean="0"/>
              <a:t>РУСИЯ</a:t>
            </a:r>
          </a:p>
          <a:p>
            <a:r>
              <a:rPr lang="bg-BG" dirty="0" smtClean="0"/>
              <a:t>БЪЛГАРИЯ</a:t>
            </a:r>
          </a:p>
          <a:p>
            <a:r>
              <a:rPr lang="bg-BG" dirty="0" smtClean="0"/>
              <a:t>ГЪРЦИЯ</a:t>
            </a:r>
          </a:p>
          <a:p>
            <a:r>
              <a:rPr lang="bg-BG" dirty="0" smtClean="0"/>
              <a:t>РУМЪНИЯ</a:t>
            </a:r>
          </a:p>
          <a:p>
            <a:r>
              <a:rPr lang="bg-BG" dirty="0" smtClean="0"/>
              <a:t>ПОЛША</a:t>
            </a:r>
          </a:p>
          <a:p>
            <a:r>
              <a:rPr lang="bg-BG" dirty="0" smtClean="0"/>
              <a:t>МАКЕДОНИЯ</a:t>
            </a:r>
          </a:p>
          <a:p>
            <a:endParaRPr lang="bg-BG" dirty="0"/>
          </a:p>
          <a:p>
            <a:r>
              <a:rPr lang="bg-BG" dirty="0" smtClean="0"/>
              <a:t>ИСПАНИЯ </a:t>
            </a:r>
          </a:p>
          <a:p>
            <a:r>
              <a:rPr lang="bg-BG" dirty="0" smtClean="0"/>
              <a:t>ИРЛАНДИЯ</a:t>
            </a:r>
          </a:p>
          <a:p>
            <a:r>
              <a:rPr lang="bg-BG" dirty="0" smtClean="0"/>
              <a:t>ВЕЛИКОБРИТАНИЯ</a:t>
            </a:r>
            <a:endParaRPr lang="bg-BG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51" y="4275982"/>
            <a:ext cx="3017052" cy="1953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5147"/>
            <a:ext cx="4003723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0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408" y="723111"/>
            <a:ext cx="7920880" cy="720080"/>
          </a:xfrm>
        </p:spPr>
        <p:txBody>
          <a:bodyPr>
            <a:normAutofit/>
          </a:bodyPr>
          <a:lstStyle/>
          <a:p>
            <a:pPr algn="ctr"/>
            <a:r>
              <a:rPr lang="bg-BG" dirty="0" smtClean="0"/>
              <a:t>Морски курорти в България</a:t>
            </a:r>
            <a:endParaRPr lang="bg-BG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3838714" cy="2890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5220072" y="1484784"/>
            <a:ext cx="3384376" cy="460851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endParaRPr lang="bg-BG" dirty="0" smtClean="0"/>
          </a:p>
          <a:p>
            <a:r>
              <a:rPr lang="bg-BG" dirty="0" smtClean="0"/>
              <a:t>РУСИЯ</a:t>
            </a:r>
          </a:p>
          <a:p>
            <a:r>
              <a:rPr lang="bg-BG" dirty="0" smtClean="0"/>
              <a:t>СИБИР</a:t>
            </a:r>
          </a:p>
          <a:p>
            <a:r>
              <a:rPr lang="bg-BG" dirty="0" smtClean="0"/>
              <a:t>КАЗАХСТАН</a:t>
            </a:r>
          </a:p>
          <a:p>
            <a:r>
              <a:rPr lang="bg-BG" dirty="0" smtClean="0"/>
              <a:t>УКРАЙНА</a:t>
            </a:r>
          </a:p>
          <a:p>
            <a:r>
              <a:rPr lang="bg-BG" dirty="0" smtClean="0"/>
              <a:t>ИРЛАНДИЯ</a:t>
            </a:r>
          </a:p>
          <a:p>
            <a:r>
              <a:rPr lang="bg-BG" dirty="0" smtClean="0"/>
              <a:t>БЪЛГАРИЯ</a:t>
            </a:r>
          </a:p>
          <a:p>
            <a:r>
              <a:rPr lang="bg-BG" dirty="0" smtClean="0"/>
              <a:t>РУМЪНИЯ</a:t>
            </a:r>
          </a:p>
          <a:p>
            <a:endParaRPr lang="bg-BG" dirty="0" smtClean="0"/>
          </a:p>
          <a:p>
            <a:r>
              <a:rPr lang="bg-BG" dirty="0" smtClean="0"/>
              <a:t>ИСПАНИЯ </a:t>
            </a:r>
          </a:p>
          <a:p>
            <a:r>
              <a:rPr lang="bg-BG" dirty="0" smtClean="0"/>
              <a:t>ВЕЛИКОБРИТАНИЯ</a:t>
            </a: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19665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848872" cy="1296144"/>
          </a:xfrm>
        </p:spPr>
        <p:txBody>
          <a:bodyPr>
            <a:normAutofit/>
          </a:bodyPr>
          <a:lstStyle/>
          <a:p>
            <a:pPr algn="ctr"/>
            <a:r>
              <a:rPr lang="bg-BG" dirty="0" smtClean="0"/>
              <a:t> </a:t>
            </a:r>
            <a:r>
              <a:rPr lang="bg-BG" sz="3100" dirty="0" smtClean="0"/>
              <a:t>СПА КУРОРТИ И БАЛНЕОЛЕЧЕНИЕ – ГОЛЯМОТО БОГАСТВО НА БЪЛГАРИЯ</a:t>
            </a:r>
            <a:endParaRPr lang="bg-BG" sz="3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33" y="2132856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32856"/>
            <a:ext cx="1892668" cy="185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524" y="2146521"/>
            <a:ext cx="2476824" cy="185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83568" y="4365104"/>
            <a:ext cx="7848872" cy="15841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bg-BG" dirty="0" smtClean="0"/>
              <a:t>България има </a:t>
            </a:r>
            <a:r>
              <a:rPr lang="ru-RU" dirty="0"/>
              <a:t>над 225 находища на минерални </a:t>
            </a:r>
            <a:r>
              <a:rPr lang="ru-RU" dirty="0" smtClean="0"/>
              <a:t>извори </a:t>
            </a:r>
            <a:r>
              <a:rPr lang="ru-RU" dirty="0" smtClean="0"/>
              <a:t>                   /естествени </a:t>
            </a:r>
            <a:r>
              <a:rPr lang="ru-RU" dirty="0" smtClean="0"/>
              <a:t>и чрез </a:t>
            </a:r>
            <a:r>
              <a:rPr lang="ru-RU" dirty="0" smtClean="0"/>
              <a:t>сондаж/. </a:t>
            </a:r>
            <a:r>
              <a:rPr lang="ru-RU" dirty="0" smtClean="0"/>
              <a:t>Преобладават находища с температура между 37 и 50 С. </a:t>
            </a:r>
            <a:endParaRPr lang="ru-RU" dirty="0" smtClean="0"/>
          </a:p>
          <a:p>
            <a:pPr algn="just"/>
            <a:r>
              <a:rPr lang="ru-RU" dirty="0" smtClean="0"/>
              <a:t>Основни чуждестранни инвеститори в този сектор у нас са руските купувачи. Като туристи – преобладават румънци, македонци, германци, поляци, българи, гърци.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6618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4" y="1422140"/>
            <a:ext cx="4104456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45" y="3771020"/>
            <a:ext cx="4122801" cy="2764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36749" y="548680"/>
            <a:ext cx="8210089" cy="5986833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7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7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bg-BG" sz="7200" dirty="0" smtClean="0">
              <a:solidFill>
                <a:srgbClr val="C00000"/>
              </a:solidFill>
            </a:endParaRPr>
          </a:p>
          <a:p>
            <a:r>
              <a:rPr lang="bg-BG" sz="7200" b="1" dirty="0">
                <a:solidFill>
                  <a:srgbClr val="C00000"/>
                </a:solidFill>
              </a:rPr>
              <a:t> </a:t>
            </a:r>
            <a:r>
              <a:rPr lang="bg-BG" sz="7200" b="1" dirty="0" smtClean="0">
                <a:solidFill>
                  <a:srgbClr val="C00000"/>
                </a:solidFill>
              </a:rPr>
              <a:t>      </a:t>
            </a:r>
            <a:r>
              <a:rPr lang="bg-BG" sz="9600" b="1" dirty="0" smtClean="0"/>
              <a:t>ГОЛФ ТУРИЗЪМ В БЪЛГАРИЯ  -  ЛУКС ИЛИ СПОРТ</a:t>
            </a:r>
            <a:r>
              <a:rPr lang="en-US" sz="9600" b="1" dirty="0" smtClean="0"/>
              <a:t/>
            </a:r>
            <a:br>
              <a:rPr lang="en-US" sz="9600" b="1" dirty="0" smtClean="0"/>
            </a:br>
            <a:r>
              <a:rPr lang="bg-BG" sz="9600" b="1" dirty="0" smtClean="0"/>
              <a:t/>
            </a:r>
            <a:br>
              <a:rPr lang="bg-BG" sz="9600" b="1" dirty="0" smtClean="0"/>
            </a:br>
            <a:r>
              <a:rPr lang="bg-BG" sz="7200" b="1" dirty="0" smtClean="0">
                <a:solidFill>
                  <a:schemeClr val="tx2">
                    <a:lumMod val="75000"/>
                  </a:schemeClr>
                </a:solidFill>
              </a:rPr>
              <a:t>Ски и голф                                                </a:t>
            </a:r>
            <a:br>
              <a:rPr lang="bg-BG" sz="7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bg-BG" sz="72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Бизнес и голф</a:t>
            </a:r>
            <a:r>
              <a:rPr lang="en-US" sz="7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72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bg-BG" sz="7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bg-BG" sz="72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</a:t>
            </a:r>
            <a:r>
              <a:rPr lang="bg-BG" sz="72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bg-BG" sz="7200" b="1" dirty="0">
                <a:solidFill>
                  <a:schemeClr val="tx2">
                    <a:lumMod val="75000"/>
                  </a:schemeClr>
                </a:solidFill>
              </a:rPr>
            </a:br>
            <a:endParaRPr lang="bg-BG" sz="72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bg-BG" sz="7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bg-BG" sz="72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bg-BG" sz="7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bg-BG" sz="72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bg-BG" sz="7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bg-BG" sz="7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bg-BG" sz="7200" b="1" dirty="0" smtClean="0">
                <a:solidFill>
                  <a:schemeClr val="tx2">
                    <a:lumMod val="75000"/>
                  </a:schemeClr>
                </a:solidFill>
              </a:rPr>
              <a:t>Морска ваканция и голф</a:t>
            </a:r>
            <a:r>
              <a:rPr lang="en-US" sz="72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</a:t>
            </a:r>
            <a:br>
              <a:rPr lang="en-US" sz="7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bg-BG" sz="7200" dirty="0" smtClean="0">
                <a:solidFill>
                  <a:srgbClr val="C00000"/>
                </a:solidFill>
              </a:rPr>
              <a:t/>
            </a:r>
            <a:br>
              <a:rPr lang="bg-BG" sz="7200" dirty="0" smtClean="0">
                <a:solidFill>
                  <a:srgbClr val="C00000"/>
                </a:solidFill>
              </a:rPr>
            </a:br>
            <a:r>
              <a:rPr lang="bg-BG" sz="7200" dirty="0" smtClean="0">
                <a:solidFill>
                  <a:srgbClr val="C00000"/>
                </a:solidFill>
              </a:rPr>
              <a:t/>
            </a:r>
            <a:br>
              <a:rPr lang="bg-BG" sz="7200" dirty="0" smtClean="0">
                <a:solidFill>
                  <a:srgbClr val="C00000"/>
                </a:solidFill>
              </a:rPr>
            </a:br>
            <a:r>
              <a:rPr lang="bg-BG" sz="7200" dirty="0" smtClean="0">
                <a:solidFill>
                  <a:srgbClr val="C00000"/>
                </a:solidFill>
              </a:rPr>
              <a:t/>
            </a:r>
            <a:br>
              <a:rPr lang="bg-BG" sz="7200" dirty="0" smtClean="0">
                <a:solidFill>
                  <a:srgbClr val="C00000"/>
                </a:solidFill>
              </a:rPr>
            </a:br>
            <a:r>
              <a:rPr lang="bg-BG" sz="7200" dirty="0" smtClean="0">
                <a:solidFill>
                  <a:srgbClr val="C00000"/>
                </a:solidFill>
              </a:rPr>
              <a:t/>
            </a:r>
            <a:br>
              <a:rPr lang="bg-BG" sz="7200" dirty="0" smtClean="0">
                <a:solidFill>
                  <a:srgbClr val="C00000"/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bg-B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501" y="1916832"/>
            <a:ext cx="4096100" cy="267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90492"/>
            <a:ext cx="4115168" cy="194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7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КОЙ ИНВЕСТИРА В ГОЛФ КОМПЛЕКСИТЕ НА БЪЛГАРИЯ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851872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bg-BG" dirty="0" smtClean="0"/>
              <a:t>ГОЛФЪРИ</a:t>
            </a:r>
          </a:p>
          <a:p>
            <a:r>
              <a:rPr lang="bg-BG" dirty="0" smtClean="0"/>
              <a:t>РУСИЯ</a:t>
            </a:r>
          </a:p>
          <a:p>
            <a:r>
              <a:rPr lang="bg-BG" dirty="0" smtClean="0"/>
              <a:t>БЪЛГАРИЯ</a:t>
            </a:r>
          </a:p>
          <a:p>
            <a:r>
              <a:rPr lang="bg-BG" dirty="0" smtClean="0"/>
              <a:t>ЗАПАДНА ЕВРОПА</a:t>
            </a:r>
          </a:p>
          <a:p>
            <a:r>
              <a:rPr lang="bg-BG" dirty="0" smtClean="0"/>
              <a:t>РУМЪНИЯ</a:t>
            </a:r>
          </a:p>
          <a:p>
            <a:r>
              <a:rPr lang="bg-BG" dirty="0" smtClean="0"/>
              <a:t>ИРЛАНДИЯ</a:t>
            </a:r>
          </a:p>
          <a:p>
            <a:r>
              <a:rPr lang="bg-BG" dirty="0" smtClean="0"/>
              <a:t>ВЕЛИКОБРИТАНИЯ</a:t>
            </a:r>
          </a:p>
          <a:p>
            <a:r>
              <a:rPr lang="bg-BG" dirty="0" smtClean="0"/>
              <a:t>НОВ ПОТЕНЦИАЛ ОТ ТУРЦИЯ</a:t>
            </a:r>
          </a:p>
          <a:p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bg-BG" dirty="0" smtClean="0"/>
              <a:t>ТУРИСТИ</a:t>
            </a:r>
          </a:p>
          <a:p>
            <a:r>
              <a:rPr lang="bg-BG" dirty="0" smtClean="0"/>
              <a:t>РУСИЯ</a:t>
            </a:r>
          </a:p>
          <a:p>
            <a:r>
              <a:rPr lang="bg-BG" dirty="0" smtClean="0"/>
              <a:t>БЪЛГАРИЯ</a:t>
            </a:r>
          </a:p>
          <a:p>
            <a:r>
              <a:rPr lang="bg-BG" dirty="0" smtClean="0"/>
              <a:t>ВЕЛИКОБРИТАНИЯ</a:t>
            </a:r>
          </a:p>
          <a:p>
            <a:r>
              <a:rPr lang="bg-BG" dirty="0" smtClean="0"/>
              <a:t>ИРЛАНДИЯ</a:t>
            </a:r>
          </a:p>
          <a:p>
            <a:r>
              <a:rPr lang="bg-BG" dirty="0" smtClean="0"/>
              <a:t>УКРАЙНА</a:t>
            </a:r>
          </a:p>
          <a:p>
            <a:r>
              <a:rPr lang="bg-BG" dirty="0" smtClean="0"/>
              <a:t>МАКЕДОНИЯ</a:t>
            </a:r>
          </a:p>
          <a:p>
            <a:r>
              <a:rPr lang="bg-BG" dirty="0" smtClean="0"/>
              <a:t>РУМЪНИЯ</a:t>
            </a:r>
          </a:p>
          <a:p>
            <a:pPr marL="68580" indent="0">
              <a:buNone/>
            </a:pPr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0061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9208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КАКВО ОТЧИТАТ РЕЗУЛТАТИ ПРЕЗ ТАЗИ ГОДИНА В ГОЛФА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2313432"/>
            <a:ext cx="7920880" cy="2483720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bg-BG" b="1" dirty="0" smtClean="0"/>
              <a:t>ТРЕЙШЪН КЛИЙФС</a:t>
            </a:r>
          </a:p>
          <a:p>
            <a:pPr marL="68580" indent="0">
              <a:buNone/>
            </a:pPr>
            <a:r>
              <a:rPr lang="bg-BG" dirty="0" smtClean="0"/>
              <a:t>Нови купувачи, но  предимно руснаци.</a:t>
            </a:r>
          </a:p>
          <a:p>
            <a:pPr marL="68580" indent="0">
              <a:buNone/>
            </a:pPr>
            <a:r>
              <a:rPr lang="bg-BG" dirty="0" smtClean="0"/>
              <a:t>Увеличение продажбите през изминаващата година.</a:t>
            </a:r>
          </a:p>
          <a:p>
            <a:pPr marL="68580" indent="0">
              <a:buNone/>
            </a:pPr>
            <a:r>
              <a:rPr lang="bg-BG" dirty="0" smtClean="0"/>
              <a:t>Маркетинговата политика и високото ниво на обслужване и поддръжка на комплекса са водещи за успеха му. Включително покачване на ценовите нива, което привлича клиентела във високо ценовия сектор.</a:t>
            </a:r>
            <a:endParaRPr lang="bg-BG" dirty="0"/>
          </a:p>
          <a:p>
            <a:pPr marL="68580" indent="0" algn="ctr">
              <a:buNone/>
            </a:pP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83568" y="4797152"/>
            <a:ext cx="7920880" cy="1584176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bg-BG" b="1" dirty="0" smtClean="0"/>
              <a:t>ПИРИН ГОЛФ </a:t>
            </a:r>
            <a:r>
              <a:rPr lang="en-US" b="1" dirty="0" smtClean="0"/>
              <a:t>&amp;</a:t>
            </a:r>
            <a:r>
              <a:rPr lang="bg-BG" b="1" dirty="0" smtClean="0"/>
              <a:t> КЪНТРИ КЛУБ</a:t>
            </a:r>
          </a:p>
          <a:p>
            <a:pPr marL="68580" indent="0">
              <a:buNone/>
            </a:pPr>
            <a:r>
              <a:rPr lang="bg-BG" dirty="0" smtClean="0"/>
              <a:t>Увеличение на потока от руснаци. Сериозен интерес към еднофамилните къщи в комплекса.</a:t>
            </a:r>
            <a:br>
              <a:rPr lang="bg-BG" dirty="0" smtClean="0"/>
            </a:br>
            <a:r>
              <a:rPr lang="bg-BG" dirty="0" smtClean="0"/>
              <a:t>Ръст на продажбите. Задържане на ценовите нива.</a:t>
            </a:r>
            <a:endParaRPr lang="en-US" dirty="0" smtClean="0"/>
          </a:p>
          <a:p>
            <a:pPr marL="6858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8437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7920880" cy="97391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dirty="0" smtClean="0"/>
              <a:t>РАЗМЕР НА СДЕЛКИТЕ ПРЕЗ ИЗМИНАЛИЯ ЛЕТЕН СЕЗОН</a:t>
            </a:r>
            <a:r>
              <a:rPr lang="en-US" sz="2800" dirty="0" smtClean="0"/>
              <a:t> </a:t>
            </a:r>
            <a:r>
              <a:rPr lang="bg-BG" sz="2800" dirty="0" smtClean="0"/>
              <a:t>В МОРСКИТЕ НИ КУРОРТИ </a:t>
            </a:r>
            <a:br>
              <a:rPr lang="bg-BG" sz="2800" dirty="0" smtClean="0"/>
            </a:br>
            <a:r>
              <a:rPr lang="bg-BG" sz="2800" dirty="0" smtClean="0"/>
              <a:t>в сравнение с летния сезон на 2011г.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2924944"/>
            <a:ext cx="7560840" cy="2627736"/>
          </a:xfrm>
        </p:spPr>
        <p:txBody>
          <a:bodyPr>
            <a:normAutofit/>
          </a:bodyPr>
          <a:lstStyle/>
          <a:p>
            <a:r>
              <a:rPr lang="bg-BG" dirty="0" smtClean="0"/>
              <a:t>Запазване на нивота на пазара в гр.Бургас</a:t>
            </a:r>
          </a:p>
          <a:p>
            <a:r>
              <a:rPr lang="bg-BG" dirty="0" smtClean="0"/>
              <a:t>Увеличение на сделките с 10% в гр.Варна</a:t>
            </a:r>
          </a:p>
          <a:p>
            <a:r>
              <a:rPr lang="bg-BG" dirty="0" smtClean="0"/>
              <a:t>Увеличение на сделките в курортите по южното черноморие с между 3-10%</a:t>
            </a:r>
          </a:p>
          <a:p>
            <a:r>
              <a:rPr lang="bg-BG" dirty="0" smtClean="0"/>
              <a:t>Увеличение на сделките в курортите по северното черноморие с между 5-12%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4080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848872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dirty="0" smtClean="0"/>
              <a:t>ЧЕСТО ВАКАНЦИОННИТЕ ИМОТИ СЕ ПРЕВРЪЩАТ В СЕЗОНЕН ВТОРИ ДОМ ИЛИ МЯСТО ЗА ПОСТОЯННО ПРЕБИВАВАНЕ</a:t>
            </a:r>
            <a:endParaRPr lang="bg-BG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720080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65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67544" y="908720"/>
            <a:ext cx="8208912" cy="11521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200" dirty="0" smtClean="0"/>
              <a:t>ЗАЩО </a:t>
            </a:r>
            <a:r>
              <a:rPr lang="bg-BG" sz="3200" dirty="0"/>
              <a:t>ЗАТВОРЕНИ </a:t>
            </a:r>
            <a:r>
              <a:rPr lang="bg-BG" sz="3200" dirty="0" smtClean="0"/>
              <a:t>КОМПЛЕКСИ СА ПРЕДПОЧИТАНИ ОТ КУПУВАЧИТЕ? </a:t>
            </a:r>
            <a:endParaRPr lang="bg-BG" sz="32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47516934"/>
              </p:ext>
            </p:extLst>
          </p:nvPr>
        </p:nvGraphicFramePr>
        <p:xfrm>
          <a:off x="809836" y="2060848"/>
          <a:ext cx="7524328" cy="41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119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Интересна извадка на МИЕТ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484784"/>
            <a:ext cx="7704856" cy="3168352"/>
          </a:xfrm>
        </p:spPr>
        <p:txBody>
          <a:bodyPr>
            <a:normAutofit fontScale="70000" lnSpcReduction="20000"/>
          </a:bodyPr>
          <a:lstStyle/>
          <a:p>
            <a:r>
              <a:rPr lang="bg-BG" dirty="0" smtClean="0"/>
              <a:t>Близо с 14% се е увеличил броят на чужденците, посетили България през летен сезон 2012, които са пребивавали в страната с цел бизнес, в сравнения със същия сезон през изминалата година, като техния брой надхвърля 310 000 души.</a:t>
            </a:r>
          </a:p>
          <a:p>
            <a:endParaRPr lang="bg-BG" dirty="0" smtClean="0"/>
          </a:p>
          <a:p>
            <a:r>
              <a:rPr lang="bg-BG" dirty="0" smtClean="0"/>
              <a:t>Чувствително увеличение през изминалия летен сезон на броя туристи от:</a:t>
            </a:r>
          </a:p>
          <a:p>
            <a:pPr marL="68580" indent="0">
              <a:buNone/>
            </a:pPr>
            <a:r>
              <a:rPr lang="bg-BG" dirty="0"/>
              <a:t> </a:t>
            </a:r>
            <a:r>
              <a:rPr lang="bg-BG" dirty="0" smtClean="0"/>
              <a:t>       Беларус – 106%</a:t>
            </a:r>
          </a:p>
          <a:p>
            <a:pPr marL="68580" indent="0">
              <a:buNone/>
            </a:pPr>
            <a:r>
              <a:rPr lang="bg-BG" dirty="0"/>
              <a:t> </a:t>
            </a:r>
            <a:r>
              <a:rPr lang="bg-BG" dirty="0" smtClean="0"/>
              <a:t>       Украйна – 51%</a:t>
            </a:r>
            <a:br>
              <a:rPr lang="bg-BG" dirty="0" smtClean="0"/>
            </a:br>
            <a:r>
              <a:rPr lang="bg-BG" dirty="0" smtClean="0"/>
              <a:t>        Турция – 75% </a:t>
            </a:r>
            <a:br>
              <a:rPr lang="bg-BG" dirty="0" smtClean="0"/>
            </a:br>
            <a:r>
              <a:rPr lang="bg-BG" dirty="0" smtClean="0"/>
              <a:t>        Русия – нарастване с още 34%</a:t>
            </a:r>
          </a:p>
          <a:p>
            <a:pPr marL="68580" indent="0">
              <a:buNone/>
            </a:pPr>
            <a:endParaRPr lang="bg-BG" dirty="0" smtClean="0"/>
          </a:p>
          <a:p>
            <a:r>
              <a:rPr lang="bg-BG" dirty="0" smtClean="0"/>
              <a:t>Спад на туристите от Израел с около 31%</a:t>
            </a:r>
          </a:p>
          <a:p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83568" y="4941168"/>
            <a:ext cx="7704856" cy="1081294"/>
          </a:xfrm>
        </p:spPr>
        <p:txBody>
          <a:bodyPr>
            <a:normAutofit fontScale="85000" lnSpcReduction="20000"/>
          </a:bodyPr>
          <a:lstStyle/>
          <a:p>
            <a:r>
              <a:rPr lang="bg-BG" dirty="0" smtClean="0"/>
              <a:t>Летище Бургас е обслужило през сезона близо 2 040 000 души, а летище Варна – 925 000 души, с най-голям поток от Русия, Германия и Великобритания, следвани от Чехия и Норвегия.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3326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776864" cy="2088232"/>
          </a:xfrm>
        </p:spPr>
        <p:txBody>
          <a:bodyPr>
            <a:normAutofit/>
          </a:bodyPr>
          <a:lstStyle/>
          <a:p>
            <a:pPr algn="ctr"/>
            <a:r>
              <a:rPr lang="bg-BG" dirty="0" smtClean="0"/>
              <a:t>Ако ние успеем да намерим себе си и другите ще ни открият!</a:t>
            </a:r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29000"/>
            <a:ext cx="1931987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64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890</TotalTime>
  <Words>493</Words>
  <Application>Microsoft Office PowerPoint</Application>
  <PresentationFormat>On-screen Show (4:3)</PresentationFormat>
  <Paragraphs>104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PowerPoint Presentation</vt:lpstr>
      <vt:lpstr>България</vt:lpstr>
      <vt:lpstr>ЧУЖДЕСТРАННИ ИНВЕСТИЦИИ В СТРАНАТА</vt:lpstr>
      <vt:lpstr>PowerPoint Presentation</vt:lpstr>
      <vt:lpstr>Морски курорти в България</vt:lpstr>
      <vt:lpstr> СПА КУРОРТИ И БАЛНЕОЛЕЧЕНИЕ – ГОЛЯМОТО БОГАСТВО НА БЪЛГАРИЯ</vt:lpstr>
      <vt:lpstr>PowerPoint Presentation</vt:lpstr>
      <vt:lpstr>КОЙ ИНВЕСТИРА В ГОЛФ КОМПЛЕКСИТЕ НА БЪЛГАРИЯ</vt:lpstr>
      <vt:lpstr>КАКВО ОТЧИТАТ РЕЗУЛТАТИ ПРЕЗ ТАЗИ ГОДИНА В ГОЛФА</vt:lpstr>
      <vt:lpstr>РАЗМЕР НА СДЕЛКИТЕ ПРЕЗ ИЗМИНАЛИЯ ЛЕТЕН СЕЗОН В МОРСКИТЕ НИ КУРОРТИ  в сравнение с летния сезон на 2011г.</vt:lpstr>
      <vt:lpstr>ЧЕСТО ВАКАНЦИОННИТЕ ИМОТИ СЕ ПРЕВРЪЩАТ В СЕЗОНЕН ВТОРИ ДОМ ИЛИ МЯСТО ЗА ПОСТОЯННО ПРЕБИВАВАНЕ</vt:lpstr>
      <vt:lpstr>PowerPoint Presentation</vt:lpstr>
      <vt:lpstr>Интересна извадка на МИЕТ</vt:lpstr>
      <vt:lpstr>Ако ние успеем да намерим себе си и другите ще ни открият!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Irena</dc:creator>
  <cp:lastModifiedBy>Irena</cp:lastModifiedBy>
  <cp:revision>39</cp:revision>
  <dcterms:created xsi:type="dcterms:W3CDTF">2012-10-03T20:32:42Z</dcterms:created>
  <dcterms:modified xsi:type="dcterms:W3CDTF">2012-11-08T08:10:16Z</dcterms:modified>
</cp:coreProperties>
</file>