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8" r:id="rId2"/>
    <p:sldId id="259" r:id="rId3"/>
    <p:sldId id="261" r:id="rId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of-dc01\FileServer$\CompanyData\Marketing\Sabina%20Kravchenko\Retail\Sofia%20Ring\Retail%20graph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of-dc01\FileServer$\CompanyData\Marketing\Sabina%20Kravchenko\Retail\Sofia%20Ring\Retail%20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20801694625128389"/>
          <c:y val="3.8110877501568871E-2"/>
          <c:w val="0.77024392331393354"/>
          <c:h val="0.82789641478061315"/>
        </c:manualLayout>
      </c:layout>
      <c:barChart>
        <c:barDir val="col"/>
        <c:grouping val="clustered"/>
        <c:ser>
          <c:idx val="0"/>
          <c:order val="0"/>
          <c:tx>
            <c:strRef>
              <c:f>Sheet1!$D$3</c:f>
              <c:strCache>
                <c:ptCount val="1"/>
                <c:pt idx="0">
                  <c:v>GLA ('000 m2)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3.5920509936257972E-4"/>
                  <c:y val="0.18839877335223407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157,000 m2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5.6309211348581478E-3"/>
                  <c:y val="0.36958416257373877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390,000 </a:t>
                    </a:r>
                    <a:r>
                      <a:rPr lang="en-US" sz="1400" b="1" dirty="0"/>
                      <a:t>m2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Val val="1"/>
          </c:dLbls>
          <c:cat>
            <c:strRef>
              <c:f>Sheet1!$C$4:$C$5</c:f>
              <c:strCache>
                <c:ptCount val="2"/>
                <c:pt idx="0">
                  <c:v>Търговски площи в молове в София към м. Ноември 2012г.</c:v>
                </c:pt>
                <c:pt idx="1">
                  <c:v>Търговски площи в молове в София до края на 2013г.</c:v>
                </c:pt>
              </c:strCache>
            </c:strRef>
          </c:cat>
          <c:val>
            <c:numRef>
              <c:f>Sheet1!$D$4:$D$5</c:f>
              <c:numCache>
                <c:formatCode>General</c:formatCode>
                <c:ptCount val="2"/>
                <c:pt idx="0">
                  <c:v>157</c:v>
                </c:pt>
                <c:pt idx="1">
                  <c:v>390</c:v>
                </c:pt>
              </c:numCache>
            </c:numRef>
          </c:val>
        </c:ser>
        <c:axId val="43939328"/>
        <c:axId val="43940864"/>
      </c:barChart>
      <c:catAx>
        <c:axId val="4393932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940864"/>
        <c:crosses val="autoZero"/>
        <c:auto val="1"/>
        <c:lblAlgn val="ctr"/>
        <c:lblOffset val="100"/>
      </c:catAx>
      <c:valAx>
        <c:axId val="43940864"/>
        <c:scaling>
          <c:orientation val="minMax"/>
        </c:scaling>
        <c:axPos val="l"/>
        <c:majorGridlines>
          <c:spPr>
            <a:ln>
              <a:solidFill>
                <a:srgbClr val="4F81BD">
                  <a:alpha val="0"/>
                </a:srgbClr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939328"/>
        <c:crosses val="autoZero"/>
        <c:crossBetween val="between"/>
      </c:valAx>
    </c:plotArea>
    <c:legend>
      <c:legendPos val="l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Sheet1!$D$37</c:f>
              <c:strCache>
                <c:ptCount val="1"/>
                <c:pt idx="0">
                  <c:v>GLA ('000 m2)</c:v>
                </c:pt>
              </c:strCache>
            </c:strRef>
          </c:tx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1.9102196752626567E-3"/>
                  <c:y val="0.20657276995305149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86</a:t>
                    </a:r>
                    <a:r>
                      <a:rPr lang="bg-BG" sz="1400" b="1"/>
                      <a:t>,000 </a:t>
                    </a:r>
                    <a:r>
                      <a:rPr lang="en-US" sz="1400" b="1"/>
                      <a:t>m2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 dirty="0" smtClean="0"/>
                      <a:t>268,000 </a:t>
                    </a:r>
                    <a:r>
                      <a:rPr lang="en-US" sz="1400" b="1" dirty="0"/>
                      <a:t>m2</a:t>
                    </a:r>
                  </a:p>
                </c:rich>
              </c:tx>
              <c:dLblPos val="ctr"/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Val val="1"/>
          </c:dLbls>
          <c:cat>
            <c:strRef>
              <c:f>Sheet1!$C$38:$C$39</c:f>
              <c:strCache>
                <c:ptCount val="2"/>
                <c:pt idx="0">
                  <c:v>Търговски площи в молове в южната част на София към м. Ноември 2012г.</c:v>
                </c:pt>
                <c:pt idx="1">
                  <c:v>Търговски площи в молове в южната част на София до края на 2013г.</c:v>
                </c:pt>
              </c:strCache>
            </c:strRef>
          </c:cat>
          <c:val>
            <c:numRef>
              <c:f>Sheet1!$D$38:$D$39</c:f>
              <c:numCache>
                <c:formatCode>General</c:formatCode>
                <c:ptCount val="2"/>
                <c:pt idx="0">
                  <c:v>86</c:v>
                </c:pt>
                <c:pt idx="1">
                  <c:v>268</c:v>
                </c:pt>
              </c:numCache>
            </c:numRef>
          </c:val>
        </c:ser>
        <c:axId val="45094016"/>
        <c:axId val="45095552"/>
      </c:barChart>
      <c:catAx>
        <c:axId val="450940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5095552"/>
        <c:crosses val="autoZero"/>
        <c:auto val="1"/>
        <c:lblAlgn val="ctr"/>
        <c:lblOffset val="100"/>
      </c:catAx>
      <c:valAx>
        <c:axId val="45095552"/>
        <c:scaling>
          <c:orientation val="minMax"/>
          <c:max val="200"/>
        </c:scaling>
        <c:axPos val="l"/>
        <c:majorGridlines>
          <c:spPr>
            <a:ln>
              <a:solidFill>
                <a:sysClr val="window" lastClr="FFFFFF">
                  <a:shade val="50000"/>
                  <a:alpha val="0"/>
                </a:sysClr>
              </a:solidFill>
            </a:ln>
          </c:spPr>
        </c:majorGridlines>
        <c:numFmt formatCode="General" sourceLinked="1"/>
        <c:tickLblPos val="nextTo"/>
        <c:crossAx val="45094016"/>
        <c:crosses val="autoZero"/>
        <c:crossBetween val="between"/>
        <c:majorUnit val="50"/>
      </c:valAx>
    </c:plotArea>
    <c:legend>
      <c:legendPos val="l"/>
      <c:legendEntry>
        <c:idx val="0"/>
        <c:txPr>
          <a:bodyPr/>
          <a:lstStyle/>
          <a:p>
            <a:pPr>
              <a:defRPr sz="1200"/>
            </a:pPr>
            <a:endParaRPr lang="en-US"/>
          </a:p>
        </c:txPr>
      </c:legendEntry>
      <c:layout/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0.55172</cdr:y>
    </cdr:from>
    <cdr:to>
      <cdr:x>0.16981</cdr:x>
      <cdr:y>0.63793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0" y="2438400"/>
          <a:ext cx="1371589" cy="381013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bg-BG" sz="1200" dirty="0" smtClean="0"/>
            <a:t>Обща </a:t>
          </a:r>
          <a:r>
            <a:rPr lang="bg-BG" sz="1200" dirty="0" err="1" smtClean="0"/>
            <a:t>отдаваема</a:t>
          </a:r>
          <a:r>
            <a:rPr lang="bg-BG" sz="1200" dirty="0" smtClean="0"/>
            <a:t> площ</a:t>
          </a:r>
          <a:endParaRPr lang="en-GB" sz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D4DEC-CA1B-448C-8C67-56AE0AB8B9E6}" type="datetimeFigureOut">
              <a:rPr lang="en-US" smtClean="0"/>
              <a:pPr/>
              <a:t>11/7/2012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00921-3D64-4AA5-A2CB-A5309E71A1E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radient"/>
          <p:cNvSpPr/>
          <p:nvPr userDrawn="1"/>
        </p:nvSpPr>
        <p:spPr bwMode="ltGray">
          <a:xfrm flipH="1">
            <a:off x="0" y="1"/>
            <a:ext cx="9144000" cy="1009484"/>
          </a:xfrm>
          <a:prstGeom prst="rect">
            <a:avLst/>
          </a:prstGeom>
          <a:gradFill>
            <a:gsLst>
              <a:gs pos="0">
                <a:srgbClr val="0E2C6C"/>
              </a:gs>
              <a:gs pos="100000">
                <a:srgbClr val="1370B0"/>
              </a:gs>
            </a:gsLst>
            <a:lin ang="1608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9" name="Picture 8" descr="spectrum_m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ltGray">
          <a:xfrm>
            <a:off x="377" y="625435"/>
            <a:ext cx="9143245" cy="792415"/>
          </a:xfrm>
          <a:prstGeom prst="rect">
            <a:avLst/>
          </a:prstGeom>
        </p:spPr>
      </p:pic>
      <p:pic>
        <p:nvPicPr>
          <p:cNvPr id="18" name="ColliersLogo" descr="Colliers_Logo_RGB_Rule_Gradien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7013" y="238125"/>
            <a:ext cx="990600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6288" y="6327775"/>
            <a:ext cx="438150" cy="365125"/>
          </a:xfrm>
          <a:prstGeom prst="rect">
            <a:avLst/>
          </a:prstGeom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smtClean="0">
                <a:solidFill>
                  <a:srgbClr val="0093D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355C87A-3E0E-4A53-A1E5-2F4F420C6B2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 bwMode="white">
          <a:xfrm>
            <a:off x="309563" y="152400"/>
            <a:ext cx="7450051" cy="8112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501650" y="1585912"/>
            <a:ext cx="8332788" cy="4187825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D68DD-BA39-424E-8FB3-3B90EB9B3CE5}" type="datetimeFigureOut">
              <a:rPr lang="en-US" smtClean="0"/>
              <a:pPr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6C1F4-C836-4A97-ABCE-2F1AB372F0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НОВИ ПРОЕКТИ В СОФИЯ </a:t>
            </a:r>
            <a:br>
              <a:rPr lang="bg-BG" dirty="0" smtClean="0"/>
            </a:br>
            <a:r>
              <a:rPr lang="en-US" dirty="0" smtClean="0"/>
              <a:t>2012 - 2013</a:t>
            </a:r>
            <a:endParaRPr lang="en-US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457200" y="1581150"/>
          <a:ext cx="8001000" cy="4591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ircular Arrow 7"/>
          <p:cNvSpPr/>
          <p:nvPr/>
        </p:nvSpPr>
        <p:spPr>
          <a:xfrm rot="19831762">
            <a:off x="3208222" y="1654368"/>
            <a:ext cx="3399996" cy="236598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32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>
              <a:solidFill>
                <a:schemeClr val="tx1"/>
              </a:solidFill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4495800" y="2743200"/>
            <a:ext cx="1371600" cy="1666875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1600" b="1" dirty="0"/>
              <a:t>147</a:t>
            </a:r>
            <a:r>
              <a:rPr lang="bg-BG" sz="1600" b="1" dirty="0" smtClean="0"/>
              <a:t>% </a:t>
            </a:r>
            <a:endParaRPr lang="en-US" sz="1600" b="1" dirty="0" smtClean="0"/>
          </a:p>
          <a:p>
            <a:pPr algn="ctr"/>
            <a:r>
              <a:rPr lang="bg-BG" sz="1400" b="1" dirty="0" smtClean="0"/>
              <a:t>(232,000 </a:t>
            </a:r>
            <a:r>
              <a:rPr lang="en-US" sz="1400" b="1" dirty="0" smtClean="0"/>
              <a:t>m2)</a:t>
            </a:r>
            <a:r>
              <a:rPr lang="bg-BG" sz="1400" b="1" dirty="0" smtClean="0"/>
              <a:t> </a:t>
            </a:r>
            <a:r>
              <a:rPr lang="bg-BG" sz="1400" dirty="0"/>
              <a:t>ръст</a:t>
            </a:r>
            <a:r>
              <a:rPr lang="bg-BG" sz="1400" baseline="0" dirty="0"/>
              <a:t> на търговските площи в молове в София</a:t>
            </a:r>
            <a:endParaRPr lang="en-GB" sz="1400" dirty="0"/>
          </a:p>
        </p:txBody>
      </p:sp>
      <p:sp>
        <p:nvSpPr>
          <p:cNvPr id="10" name="TextBox 4"/>
          <p:cNvSpPr txBox="1"/>
          <p:nvPr/>
        </p:nvSpPr>
        <p:spPr>
          <a:xfrm>
            <a:off x="457200" y="3962400"/>
            <a:ext cx="1371600" cy="38100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1200" dirty="0" smtClean="0"/>
              <a:t>Обща </a:t>
            </a:r>
            <a:r>
              <a:rPr lang="bg-BG" sz="1200" dirty="0" err="1" smtClean="0"/>
              <a:t>отдаваема</a:t>
            </a:r>
            <a:r>
              <a:rPr lang="bg-BG" sz="1200" dirty="0" smtClean="0"/>
              <a:t> площ</a:t>
            </a:r>
            <a:endParaRPr lang="en-GB" sz="12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355C87A-3E0E-4A53-A1E5-2F4F420C6B2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НОВИ ПРОЕКТИ В СОФИЯ </a:t>
            </a:r>
            <a:br>
              <a:rPr lang="bg-BG" dirty="0" smtClean="0"/>
            </a:br>
            <a:r>
              <a:rPr lang="en-US" dirty="0" smtClean="0"/>
              <a:t>2012 - 2013</a:t>
            </a:r>
            <a:endParaRPr lang="en-US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457200" y="1905000"/>
          <a:ext cx="8077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ircular Arrow 7"/>
          <p:cNvSpPr/>
          <p:nvPr/>
        </p:nvSpPr>
        <p:spPr>
          <a:xfrm rot="19408746">
            <a:off x="3021433" y="1564548"/>
            <a:ext cx="3918107" cy="255991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632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>
              <a:solidFill>
                <a:schemeClr val="tx1"/>
              </a:solidFill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4495800" y="2514600"/>
            <a:ext cx="1524000" cy="175260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1600" b="1" dirty="0" smtClean="0"/>
              <a:t>212%</a:t>
            </a:r>
            <a:endParaRPr lang="en-US" sz="1600" b="1" dirty="0" smtClean="0"/>
          </a:p>
          <a:p>
            <a:pPr algn="ctr"/>
            <a:r>
              <a:rPr lang="en-US" sz="1600" b="1" dirty="0" smtClean="0"/>
              <a:t> </a:t>
            </a:r>
            <a:r>
              <a:rPr lang="en-US" sz="1400" b="1" dirty="0" smtClean="0"/>
              <a:t>(182,000 m2) </a:t>
            </a:r>
            <a:r>
              <a:rPr lang="bg-BG" sz="1400" b="1" dirty="0" smtClean="0"/>
              <a:t> </a:t>
            </a:r>
            <a:r>
              <a:rPr lang="bg-BG" sz="1400" dirty="0"/>
              <a:t>ръст</a:t>
            </a:r>
            <a:r>
              <a:rPr lang="bg-BG" sz="1400" baseline="0" dirty="0"/>
              <a:t> на търговските площи в </a:t>
            </a:r>
            <a:r>
              <a:rPr lang="bg-BG" sz="1400" baseline="0" dirty="0" smtClean="0"/>
              <a:t>молове в южната част на </a:t>
            </a:r>
            <a:r>
              <a:rPr lang="bg-BG" sz="1400" baseline="0" dirty="0"/>
              <a:t>София</a:t>
            </a:r>
            <a:endParaRPr lang="en-GB" sz="14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НОВИ ПРОЕКТИ В СОФИЯ </a:t>
            </a:r>
            <a:br>
              <a:rPr lang="bg-BG" dirty="0" smtClean="0"/>
            </a:br>
            <a:r>
              <a:rPr lang="en-US" dirty="0" smtClean="0"/>
              <a:t>2012 - 2013</a:t>
            </a:r>
            <a:endParaRPr lang="en-GB" dirty="0"/>
          </a:p>
        </p:txBody>
      </p:sp>
      <p:pic>
        <p:nvPicPr>
          <p:cNvPr id="3074" name="Picture 2" descr="C:\Documents and Settings\sabina.kravchenko\Desktop\retail-map-sf-met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195718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60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НОВИ ПРОЕКТИ В СОФИЯ  2012 - 2013</vt:lpstr>
      <vt:lpstr>НОВИ ПРОЕКТИ В СОФИЯ  2012 - 2013</vt:lpstr>
      <vt:lpstr>НОВИ ПРОЕКТИ В СОФИЯ  2012 - 2013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iglika.yordanova</dc:creator>
  <cp:lastModifiedBy>sabina.kravchenko</cp:lastModifiedBy>
  <cp:revision>25</cp:revision>
  <dcterms:created xsi:type="dcterms:W3CDTF">2012-11-07T10:19:46Z</dcterms:created>
  <dcterms:modified xsi:type="dcterms:W3CDTF">2012-11-07T13:24:14Z</dcterms:modified>
</cp:coreProperties>
</file>